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6" r:id="rId3"/>
    <p:sldId id="352" r:id="rId4"/>
    <p:sldId id="354" r:id="rId5"/>
    <p:sldId id="355" r:id="rId6"/>
    <p:sldId id="356" r:id="rId7"/>
    <p:sldId id="364" r:id="rId8"/>
    <p:sldId id="360" r:id="rId9"/>
    <p:sldId id="363" r:id="rId10"/>
    <p:sldId id="374" r:id="rId11"/>
    <p:sldId id="373" r:id="rId12"/>
    <p:sldId id="362" r:id="rId13"/>
    <p:sldId id="371" r:id="rId14"/>
    <p:sldId id="375" r:id="rId15"/>
    <p:sldId id="378" r:id="rId16"/>
    <p:sldId id="376" r:id="rId17"/>
    <p:sldId id="377" r:id="rId18"/>
    <p:sldId id="37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9"/>
    <a:srgbClr val="146095"/>
    <a:srgbClr val="8EB4E3"/>
    <a:srgbClr val="115681"/>
    <a:srgbClr val="404040"/>
    <a:srgbClr val="0E486C"/>
    <a:srgbClr val="1672AC"/>
    <a:srgbClr val="0070BF"/>
    <a:srgbClr val="9D600F"/>
    <a:srgbClr val="A17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6357" autoAdjust="0"/>
  </p:normalViewPr>
  <p:slideViewPr>
    <p:cSldViewPr>
      <p:cViewPr varScale="1">
        <p:scale>
          <a:sx n="61" d="100"/>
          <a:sy n="61" d="100"/>
        </p:scale>
        <p:origin x="116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OGSERVER\TOGData\Chamber%20Luncheon%20Presentations\2019%20Presentation%20Images%20and%20Files\TG%20Valu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24907892763404574"/>
                  <c:y val="-9.2334268931948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1200" b="1" i="0" u="none" strike="noStrike" kern="1200" baseline="0">
                      <a:solidFill>
                        <a:srgbClr val="FFFF6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36914135733034"/>
                      <c:h val="0.15113806625241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E40-48F0-8587-D6B9781DB10E}"/>
                </c:ext>
              </c:extLst>
            </c:dLbl>
            <c:dLbl>
              <c:idx val="10"/>
              <c:layout>
                <c:manualLayout>
                  <c:x val="-0.18492853340763854"/>
                  <c:y val="1.5443990304088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27390326209225"/>
                      <c:h val="0.151138066252417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E40-48F0-8587-D6B9781DB1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400" b="1" i="0" u="none" strike="noStrike" kern="1200" baseline="0">
                    <a:solidFill>
                      <a:srgbClr val="FFFF6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Sheet1!$E$16:$E$26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Sheet1!$F$16:$F$26</c:f>
              <c:numCache>
                <c:formatCode>"$"#,##0</c:formatCode>
                <c:ptCount val="11"/>
                <c:pt idx="0">
                  <c:v>509166505</c:v>
                </c:pt>
                <c:pt idx="1">
                  <c:v>515992375</c:v>
                </c:pt>
                <c:pt idx="2">
                  <c:v>541329680</c:v>
                </c:pt>
                <c:pt idx="3">
                  <c:v>543148036</c:v>
                </c:pt>
                <c:pt idx="4">
                  <c:v>548788175</c:v>
                </c:pt>
                <c:pt idx="5">
                  <c:v>586247004</c:v>
                </c:pt>
                <c:pt idx="6">
                  <c:v>590198500</c:v>
                </c:pt>
                <c:pt idx="7">
                  <c:v>601047700</c:v>
                </c:pt>
                <c:pt idx="8">
                  <c:v>681629500</c:v>
                </c:pt>
                <c:pt idx="9">
                  <c:v>696406743</c:v>
                </c:pt>
                <c:pt idx="10">
                  <c:v>705827630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E40-48F0-8587-D6B9781DB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874304"/>
        <c:axId val="205948416"/>
      </c:lineChart>
      <c:catAx>
        <c:axId val="205874304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948416"/>
        <c:crosses val="autoZero"/>
        <c:auto val="1"/>
        <c:lblAlgn val="ctr"/>
        <c:lblOffset val="100"/>
        <c:tickLblSkip val="2"/>
        <c:noMultiLvlLbl val="0"/>
      </c:catAx>
      <c:valAx>
        <c:axId val="205948416"/>
        <c:scaling>
          <c:orientation val="minMax"/>
          <c:min val="5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in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74304"/>
        <c:crosses val="autoZero"/>
        <c:crossBetween val="between"/>
        <c:majorUnit val="50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>
        <a:lumMod val="65000"/>
        <a:lumOff val="35000"/>
      </a:schemeClr>
    </a:solidFill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153A0-B9F0-4551-A249-CCB59469D037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98B2D-5225-4337-AEDB-C2DB0A08C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18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901B-B579-45E0-83F2-A3DC6F73F051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D0-FD0D-4BCF-811B-0883DA317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901B-B579-45E0-83F2-A3DC6F73F051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D0-FD0D-4BCF-811B-0883DA317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2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901B-B579-45E0-83F2-A3DC6F73F051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D0-FD0D-4BCF-811B-0883DA317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0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901B-B579-45E0-83F2-A3DC6F73F051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D0-FD0D-4BCF-811B-0883DA317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901B-B579-45E0-83F2-A3DC6F73F051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D0-FD0D-4BCF-811B-0883DA317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0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901B-B579-45E0-83F2-A3DC6F73F051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D0-FD0D-4BCF-811B-0883DA317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5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901B-B579-45E0-83F2-A3DC6F73F051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D0-FD0D-4BCF-811B-0883DA317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9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901B-B579-45E0-83F2-A3DC6F73F051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D0-FD0D-4BCF-811B-0883DA317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6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901B-B579-45E0-83F2-A3DC6F73F051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D0-FD0D-4BCF-811B-0883DA317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901B-B579-45E0-83F2-A3DC6F73F051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D0-FD0D-4BCF-811B-0883DA317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1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901B-B579-45E0-83F2-A3DC6F73F051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D4D0-FD0D-4BCF-811B-0883DA317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42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4901B-B579-45E0-83F2-A3DC6F73F051}" type="datetimeFigureOut">
              <a:rPr lang="en-US" smtClean="0"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1D4D0-FD0D-4BCF-811B-0883DA317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43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F1D6E99E-D4BF-40BA-87D9-E4D35D92DA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0" t="1097" r="18318" b="1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F4FB272-89F5-4081-8AFF-29C67BDDCC4B}"/>
              </a:ext>
            </a:extLst>
          </p:cNvPr>
          <p:cNvSpPr txBox="1"/>
          <p:nvPr/>
        </p:nvSpPr>
        <p:spPr>
          <a:xfrm>
            <a:off x="1369884" y="2914471"/>
            <a:ext cx="640194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cap="small" dirty="0">
                <a:latin typeface="Arial" panose="020B0604020202020204" pitchFamily="34" charset="0"/>
                <a:cs typeface="Arial" panose="020B0604020202020204" pitchFamily="34" charset="0"/>
              </a:rPr>
              <a:t>State of the Community</a:t>
            </a:r>
            <a:br>
              <a:rPr lang="en-US" sz="4000" b="1" cap="sm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Event  January 25, 2023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247C49-058D-4631-9295-BD355FD37C00}"/>
              </a:ext>
            </a:extLst>
          </p:cNvPr>
          <p:cNvSpPr txBox="1"/>
          <p:nvPr/>
        </p:nvSpPr>
        <p:spPr>
          <a:xfrm>
            <a:off x="2282759" y="419100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cap="sm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Lester A. Bartel, Jr</a:t>
            </a:r>
            <a:r>
              <a:rPr lang="en-US" sz="2000" b="1" cap="sm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000" b="1" cap="sm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cap="sm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of Grafton</a:t>
            </a:r>
            <a:br>
              <a:rPr lang="en-US" sz="1400" cap="sm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cap="small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Chairman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852D96-132E-46CB-AF00-BE4CFB9D9687}"/>
              </a:ext>
            </a:extLst>
          </p:cNvPr>
          <p:cNvCxnSpPr>
            <a:cxnSpLocks/>
          </p:cNvCxnSpPr>
          <p:nvPr/>
        </p:nvCxnSpPr>
        <p:spPr>
          <a:xfrm>
            <a:off x="1369884" y="4090718"/>
            <a:ext cx="6401944" cy="0"/>
          </a:xfrm>
          <a:prstGeom prst="line">
            <a:avLst/>
          </a:prstGeom>
          <a:ln w="19050">
            <a:solidFill>
              <a:srgbClr val="FFFFFF">
                <a:alpha val="4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>
            <a:extLst>
              <a:ext uri="{FF2B5EF4-FFF2-40B4-BE49-F238E27FC236}">
                <a16:creationId xmlns:a16="http://schemas.microsoft.com/office/drawing/2014/main" id="{86374FC8-39A4-473C-8205-DA4013EE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57" y="5791200"/>
            <a:ext cx="2734886" cy="89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64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1826" y="644689"/>
            <a:ext cx="8013574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 and Beyond – </a:t>
            </a:r>
            <a:r>
              <a:rPr kumimoji="0" lang="en-US" sz="28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StorageShopUSA</a:t>
            </a:r>
            <a:r>
              <a:rPr kumimoji="0" lang="en-US" sz="2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™</a:t>
            </a:r>
          </a:p>
        </p:txBody>
      </p:sp>
      <p:pic>
        <p:nvPicPr>
          <p:cNvPr id="1026" name="Picture 2" descr="Grafton Fire Department - Grafton, WI">
            <a:extLst>
              <a:ext uri="{FF2B5EF4-FFF2-40B4-BE49-F238E27FC236}">
                <a16:creationId xmlns:a16="http://schemas.microsoft.com/office/drawing/2014/main" id="{F2F418F9-9145-4BCD-A72B-CEDF13FE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-1594"/>
          <a:stretch/>
        </p:blipFill>
        <p:spPr bwMode="auto">
          <a:xfrm>
            <a:off x="0" y="21571"/>
            <a:ext cx="744646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FF8748-8715-47A1-992E-B0F23FE7A328}"/>
              </a:ext>
            </a:extLst>
          </p:cNvPr>
          <p:cNvSpPr txBox="1"/>
          <p:nvPr/>
        </p:nvSpPr>
        <p:spPr>
          <a:xfrm>
            <a:off x="901826" y="1520294"/>
            <a:ext cx="8082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small" spc="0" normalizeH="0" baseline="0" noProof="0" dirty="0">
                <a:ln>
                  <a:noFill/>
                </a:ln>
                <a:solidFill>
                  <a:srgbClr val="0E48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kumimoji="0" lang="en-US" sz="1800" i="0" u="none" strike="noStrike" kern="1200" cap="small" spc="0" normalizeH="0" baseline="0" noProof="0" dirty="0" smtClean="0">
                <a:ln>
                  <a:noFill/>
                </a:ln>
                <a:solidFill>
                  <a:srgbClr val="0E48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kumimoji="0" lang="en-US" sz="1800" i="0" u="none" strike="noStrike" kern="1200" cap="small" spc="0" normalizeH="0" baseline="0" noProof="0" dirty="0">
                <a:ln>
                  <a:noFill/>
                </a:ln>
                <a:solidFill>
                  <a:srgbClr val="0E48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Town </a:t>
            </a:r>
            <a:r>
              <a:rPr lang="en-US" cap="small" dirty="0" smtClean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welcomed </a:t>
            </a:r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cap="small" dirty="0" smtClean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 Thompson and </a:t>
            </a:r>
            <a:r>
              <a:rPr lang="en-US" cap="small" dirty="0" err="1" smtClean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StorageShopUSA</a:t>
            </a:r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endParaRPr kumimoji="0" lang="en-US" i="0" u="none" strike="noStrike" kern="1200" cap="small" spc="0" normalizeH="0" baseline="0" noProof="0" dirty="0">
              <a:ln>
                <a:noFill/>
              </a:ln>
              <a:solidFill>
                <a:srgbClr val="0E486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656F1-4133-4A6F-BF17-0582CFD834DA}"/>
              </a:ext>
            </a:extLst>
          </p:cNvPr>
          <p:cNvCxnSpPr>
            <a:cxnSpLocks/>
          </p:cNvCxnSpPr>
          <p:nvPr/>
        </p:nvCxnSpPr>
        <p:spPr>
          <a:xfrm>
            <a:off x="1017992" y="1524000"/>
            <a:ext cx="789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54299A-9B29-61D6-7F97-B7E2ADD721A5}"/>
              </a:ext>
            </a:extLst>
          </p:cNvPr>
          <p:cNvSpPr txBox="1"/>
          <p:nvPr/>
        </p:nvSpPr>
        <p:spPr>
          <a:xfrm>
            <a:off x="5105400" y="2106053"/>
            <a:ext cx="3810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0" u="none" strike="noStrike" baseline="0" dirty="0">
                <a:latin typeface="CIDFont+F2"/>
              </a:rPr>
              <a:t>Experience over the last 18 years and 22 developments has shown that 50% of the owners utilize the space for business purposes, 30% work workshops, and 20% for storage. Many utilize the space for all three reasons – the space is very functional and in high demand. A listing of the uses from a very recent </a:t>
            </a:r>
            <a:r>
              <a:rPr lang="en-US" sz="1400" i="0" u="none" strike="noStrike" baseline="0" dirty="0" err="1">
                <a:latin typeface="CIDFont+F2"/>
              </a:rPr>
              <a:t>StorageShopUSA</a:t>
            </a:r>
            <a:r>
              <a:rPr lang="en-US" sz="1400" i="0" u="none" strike="noStrike" baseline="0" dirty="0">
                <a:latin typeface="CIDFont+F2"/>
              </a:rPr>
              <a:t>™:</a:t>
            </a:r>
          </a:p>
          <a:p>
            <a:pPr lvl="3"/>
            <a:r>
              <a:rPr lang="en-US" sz="1400" b="0" i="0" u="none" strike="noStrike" baseline="0" dirty="0">
                <a:latin typeface="CIDFont+F2"/>
              </a:rPr>
              <a:t>2- electrical contractor</a:t>
            </a:r>
          </a:p>
          <a:p>
            <a:pPr lvl="3"/>
            <a:r>
              <a:rPr lang="en-US" sz="1400" b="0" i="0" u="none" strike="noStrike" baseline="0" dirty="0">
                <a:latin typeface="CIDFont+F2"/>
              </a:rPr>
              <a:t>1- plumbing contractor</a:t>
            </a:r>
          </a:p>
          <a:p>
            <a:pPr lvl="3"/>
            <a:r>
              <a:rPr lang="en-US" sz="1400" b="0" i="0" u="none" strike="noStrike" baseline="0" dirty="0">
                <a:latin typeface="CIDFont+F2"/>
              </a:rPr>
              <a:t>2- security systems contractor</a:t>
            </a:r>
          </a:p>
          <a:p>
            <a:pPr lvl="3"/>
            <a:r>
              <a:rPr lang="en-US" sz="1400" b="0" i="0" u="none" strike="noStrike" baseline="0" dirty="0">
                <a:latin typeface="CIDFont+F2"/>
              </a:rPr>
              <a:t>1-“coffee cart” operator</a:t>
            </a:r>
          </a:p>
          <a:p>
            <a:pPr lvl="3"/>
            <a:r>
              <a:rPr lang="en-US" sz="1400" b="0" i="0" u="none" strike="noStrike" baseline="0" dirty="0">
                <a:latin typeface="CIDFont+F2"/>
              </a:rPr>
              <a:t>1- sets up trade shows</a:t>
            </a:r>
          </a:p>
          <a:p>
            <a:pPr lvl="3"/>
            <a:r>
              <a:rPr lang="en-US" sz="1400" b="0" i="0" u="none" strike="noStrike" baseline="0" dirty="0">
                <a:latin typeface="CIDFont+F2"/>
              </a:rPr>
              <a:t>1- remodeling contractor</a:t>
            </a:r>
          </a:p>
          <a:p>
            <a:pPr lvl="3"/>
            <a:r>
              <a:rPr lang="en-US" sz="1400" b="0" i="0" u="none" strike="noStrike" baseline="0" dirty="0">
                <a:latin typeface="CIDFont+F2"/>
              </a:rPr>
              <a:t>8- workshops</a:t>
            </a:r>
          </a:p>
          <a:p>
            <a:pPr lvl="3"/>
            <a:r>
              <a:rPr lang="en-US" sz="1400" b="0" i="0" u="none" strike="noStrike" baseline="0" dirty="0">
                <a:latin typeface="CIDFont+F2"/>
              </a:rPr>
              <a:t>4- car collectors/enthusiast</a:t>
            </a:r>
          </a:p>
          <a:p>
            <a:pPr lvl="3"/>
            <a:r>
              <a:rPr lang="en-US" sz="1400" b="0" i="0" u="none" strike="noStrike" baseline="0" dirty="0">
                <a:latin typeface="CIDFont+F2"/>
              </a:rPr>
              <a:t>6- personal storage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3B563-9DA1-BF28-1702-05A6D3E93F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66" t="19231" r="25000" b="10000"/>
          <a:stretch/>
        </p:blipFill>
        <p:spPr>
          <a:xfrm>
            <a:off x="228600" y="2661777"/>
            <a:ext cx="4648200" cy="350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239FA1-8462-EFB6-E661-EB4262E7C9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33" t="25384" r="28333" b="6923"/>
          <a:stretch/>
        </p:blipFill>
        <p:spPr>
          <a:xfrm>
            <a:off x="2895600" y="4414377"/>
            <a:ext cx="3581400" cy="24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6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1826" y="644689"/>
            <a:ext cx="8699374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 and Beyond – New Town Hall</a:t>
            </a:r>
          </a:p>
        </p:txBody>
      </p:sp>
      <p:pic>
        <p:nvPicPr>
          <p:cNvPr id="1026" name="Picture 2" descr="Grafton Fire Department - Grafton, WI">
            <a:extLst>
              <a:ext uri="{FF2B5EF4-FFF2-40B4-BE49-F238E27FC236}">
                <a16:creationId xmlns:a16="http://schemas.microsoft.com/office/drawing/2014/main" id="{F2F418F9-9145-4BCD-A72B-CEDF13FE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-1594"/>
          <a:stretch/>
        </p:blipFill>
        <p:spPr bwMode="auto">
          <a:xfrm>
            <a:off x="0" y="21571"/>
            <a:ext cx="744646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FF8748-8715-47A1-992E-B0F23FE7A328}"/>
              </a:ext>
            </a:extLst>
          </p:cNvPr>
          <p:cNvSpPr txBox="1"/>
          <p:nvPr/>
        </p:nvSpPr>
        <p:spPr>
          <a:xfrm>
            <a:off x="901826" y="1520294"/>
            <a:ext cx="80820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small" spc="0" normalizeH="0" baseline="0" noProof="0" dirty="0">
                <a:ln>
                  <a:noFill/>
                </a:ln>
                <a:solidFill>
                  <a:srgbClr val="0E48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2022 The Town purchased the building at 1220 Fall Rd. previously belonging to Motorsports Composites.  We hope to renovate and occupy the building by the end of 2023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656F1-4133-4A6F-BF17-0582CFD834DA}"/>
              </a:ext>
            </a:extLst>
          </p:cNvPr>
          <p:cNvCxnSpPr>
            <a:cxnSpLocks/>
          </p:cNvCxnSpPr>
          <p:nvPr/>
        </p:nvCxnSpPr>
        <p:spPr>
          <a:xfrm>
            <a:off x="1017992" y="1524000"/>
            <a:ext cx="789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1F47A4CC-DB5E-2211-14D1-66D44A8651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2" t="23347" r="3636" b="42222"/>
          <a:stretch/>
        </p:blipFill>
        <p:spPr>
          <a:xfrm>
            <a:off x="1175641" y="2861849"/>
            <a:ext cx="7582110" cy="236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12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7992" y="742180"/>
            <a:ext cx="8583208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Grafton Fire Department - Grafton, WI">
            <a:extLst>
              <a:ext uri="{FF2B5EF4-FFF2-40B4-BE49-F238E27FC236}">
                <a16:creationId xmlns:a16="http://schemas.microsoft.com/office/drawing/2014/main" id="{F2F418F9-9145-4BCD-A72B-CEDF13FE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-1594"/>
          <a:stretch/>
        </p:blipFill>
        <p:spPr bwMode="auto">
          <a:xfrm>
            <a:off x="0" y="21571"/>
            <a:ext cx="744646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FF8748-8715-47A1-992E-B0F23FE7A328}"/>
              </a:ext>
            </a:extLst>
          </p:cNvPr>
          <p:cNvSpPr txBox="1"/>
          <p:nvPr/>
        </p:nvSpPr>
        <p:spPr>
          <a:xfrm>
            <a:off x="1004929" y="1407913"/>
            <a:ext cx="789740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600" cap="small" dirty="0">
              <a:solidFill>
                <a:srgbClr val="0E4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continue working to increase our budget allocation for roads. In 2022 the plan is to reconstruct Woodland &amp; Crestview Drives. </a:t>
            </a:r>
            <a:r>
              <a:rPr lang="en-US" b="1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of our local infrastructure </a:t>
            </a:r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continues to be the major focus of your town board.</a:t>
            </a:r>
          </a:p>
          <a:p>
            <a:pPr algn="ctr"/>
            <a:endParaRPr lang="en-US" cap="small" dirty="0">
              <a:solidFill>
                <a:srgbClr val="0E4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continue to support the </a:t>
            </a:r>
            <a:r>
              <a:rPr lang="en-US" b="1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Grafton Area Chamber of Commerce</a:t>
            </a:r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b="1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Grafton Fire Department</a:t>
            </a:r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b="1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Grafton Public Library</a:t>
            </a:r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b="1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Grafton School District</a:t>
            </a:r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</a:t>
            </a:r>
            <a:r>
              <a:rPr lang="en-US" b="1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Village of Grafton </a:t>
            </a:r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our great working relationships.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656F1-4133-4A6F-BF17-0582CFD834DA}"/>
              </a:ext>
            </a:extLst>
          </p:cNvPr>
          <p:cNvCxnSpPr>
            <a:cxnSpLocks/>
          </p:cNvCxnSpPr>
          <p:nvPr/>
        </p:nvCxnSpPr>
        <p:spPr>
          <a:xfrm>
            <a:off x="1074209" y="1600200"/>
            <a:ext cx="789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Grafton Area Chamber of Commerce – Welcome to Grafton, WI">
            <a:extLst>
              <a:ext uri="{FF2B5EF4-FFF2-40B4-BE49-F238E27FC236}">
                <a16:creationId xmlns:a16="http://schemas.microsoft.com/office/drawing/2014/main" id="{D4C7B7E1-8F87-43B9-ACDD-14E4A8D20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71" y="4789958"/>
            <a:ext cx="1852965" cy="325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rafton Fire Department - Grafton, WI">
            <a:extLst>
              <a:ext uri="{FF2B5EF4-FFF2-40B4-BE49-F238E27FC236}">
                <a16:creationId xmlns:a16="http://schemas.microsoft.com/office/drawing/2014/main" id="{67F8EAC6-9570-4517-B82F-4B5D2E496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-1594"/>
          <a:stretch/>
        </p:blipFill>
        <p:spPr bwMode="auto">
          <a:xfrm>
            <a:off x="7965013" y="4672411"/>
            <a:ext cx="950387" cy="1110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rafton Fire Department - Grafton, WI">
            <a:extLst>
              <a:ext uri="{FF2B5EF4-FFF2-40B4-BE49-F238E27FC236}">
                <a16:creationId xmlns:a16="http://schemas.microsoft.com/office/drawing/2014/main" id="{2FE8CD90-4E2D-4515-8A44-658446CB6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74" y="4694086"/>
            <a:ext cx="1068387" cy="10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fton Public Library">
            <a:extLst>
              <a:ext uri="{FF2B5EF4-FFF2-40B4-BE49-F238E27FC236}">
                <a16:creationId xmlns:a16="http://schemas.microsoft.com/office/drawing/2014/main" id="{932E190F-D33A-43F0-85E1-FC78CFE5A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08" y="5317606"/>
            <a:ext cx="2663655" cy="44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A86F5C-5B40-4A0E-BC00-DA9421AC2E2D}"/>
              </a:ext>
            </a:extLst>
          </p:cNvPr>
          <p:cNvSpPr txBox="1"/>
          <p:nvPr/>
        </p:nvSpPr>
        <p:spPr>
          <a:xfrm>
            <a:off x="1104690" y="727043"/>
            <a:ext cx="8583208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What’s Next?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B32C256-E479-4867-BA50-91953D7CB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97" y="4767189"/>
            <a:ext cx="1967706" cy="86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46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7992" y="742180"/>
            <a:ext cx="8583208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New Building Inspector</a:t>
            </a:r>
          </a:p>
        </p:txBody>
      </p:sp>
      <p:pic>
        <p:nvPicPr>
          <p:cNvPr id="1026" name="Picture 2" descr="Grafton Fire Department - Grafton, WI">
            <a:extLst>
              <a:ext uri="{FF2B5EF4-FFF2-40B4-BE49-F238E27FC236}">
                <a16:creationId xmlns:a16="http://schemas.microsoft.com/office/drawing/2014/main" id="{F2F418F9-9145-4BCD-A72B-CEDF13FE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-1594"/>
          <a:stretch/>
        </p:blipFill>
        <p:spPr bwMode="auto">
          <a:xfrm>
            <a:off x="0" y="21571"/>
            <a:ext cx="744646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656F1-4133-4A6F-BF17-0582CFD834DA}"/>
              </a:ext>
            </a:extLst>
          </p:cNvPr>
          <p:cNvCxnSpPr>
            <a:cxnSpLocks/>
          </p:cNvCxnSpPr>
          <p:nvPr/>
        </p:nvCxnSpPr>
        <p:spPr>
          <a:xfrm>
            <a:off x="1017992" y="1676400"/>
            <a:ext cx="789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B8E446-C39C-4217-BF6A-AA736ECD3C8B}"/>
              </a:ext>
            </a:extLst>
          </p:cNvPr>
          <p:cNvSpPr txBox="1"/>
          <p:nvPr/>
        </p:nvSpPr>
        <p:spPr>
          <a:xfrm>
            <a:off x="1017992" y="1676400"/>
            <a:ext cx="77450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building inspector Rick Fellenz retired in June. The Town of Grafton welcomes our new Building Inspector and Town of Grafton Resident, Jason Katz. </a:t>
            </a:r>
            <a:endParaRPr lang="en-US" sz="1600" cap="small" dirty="0">
              <a:solidFill>
                <a:srgbClr val="0E4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erson with the arms crossed&#10;&#10;Description automatically generated">
            <a:extLst>
              <a:ext uri="{FF2B5EF4-FFF2-40B4-BE49-F238E27FC236}">
                <a16:creationId xmlns:a16="http://schemas.microsoft.com/office/drawing/2014/main" id="{F3165D83-4E96-B5A2-14F6-7B73F140CF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803" r="-109"/>
          <a:stretch/>
        </p:blipFill>
        <p:spPr>
          <a:xfrm>
            <a:off x="1006990" y="2461261"/>
            <a:ext cx="2539575" cy="327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6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7992" y="742180"/>
            <a:ext cx="8583208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Retirement of John Hanson</a:t>
            </a:r>
          </a:p>
        </p:txBody>
      </p:sp>
      <p:pic>
        <p:nvPicPr>
          <p:cNvPr id="1026" name="Picture 2" descr="Grafton Fire Department - Grafton, WI">
            <a:extLst>
              <a:ext uri="{FF2B5EF4-FFF2-40B4-BE49-F238E27FC236}">
                <a16:creationId xmlns:a16="http://schemas.microsoft.com/office/drawing/2014/main" id="{F2F418F9-9145-4BCD-A72B-CEDF13FE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-1594"/>
          <a:stretch/>
        </p:blipFill>
        <p:spPr bwMode="auto">
          <a:xfrm>
            <a:off x="0" y="21571"/>
            <a:ext cx="744646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656F1-4133-4A6F-BF17-0582CFD834DA}"/>
              </a:ext>
            </a:extLst>
          </p:cNvPr>
          <p:cNvCxnSpPr>
            <a:cxnSpLocks/>
          </p:cNvCxnSpPr>
          <p:nvPr/>
        </p:nvCxnSpPr>
        <p:spPr>
          <a:xfrm>
            <a:off x="1017992" y="1676400"/>
            <a:ext cx="789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8B8E446-C39C-4217-BF6A-AA736ECD3C8B}"/>
              </a:ext>
            </a:extLst>
          </p:cNvPr>
          <p:cNvSpPr txBox="1"/>
          <p:nvPr/>
        </p:nvSpPr>
        <p:spPr>
          <a:xfrm>
            <a:off x="1017992" y="1676400"/>
            <a:ext cx="77450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Town of Grafton thanks John for his 22 years of service. His care and concern for the Library and its position in the Grafton Community will never be replaced.</a:t>
            </a:r>
            <a:endParaRPr lang="en-US" sz="1600" cap="small" dirty="0">
              <a:solidFill>
                <a:srgbClr val="0E4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BADC2A5-8BFB-01EF-4338-0C9AACAF8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345"/>
            <a:ext cx="1828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06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7992" y="742180"/>
            <a:ext cx="8583208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8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rafton Fire Department - Grafton, WI">
            <a:extLst>
              <a:ext uri="{FF2B5EF4-FFF2-40B4-BE49-F238E27FC236}">
                <a16:creationId xmlns:a16="http://schemas.microsoft.com/office/drawing/2014/main" id="{F2F418F9-9145-4BCD-A72B-CEDF13FE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-1594"/>
          <a:stretch/>
        </p:blipFill>
        <p:spPr bwMode="auto">
          <a:xfrm>
            <a:off x="0" y="21571"/>
            <a:ext cx="744646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656F1-4133-4A6F-BF17-0582CFD834DA}"/>
              </a:ext>
            </a:extLst>
          </p:cNvPr>
          <p:cNvCxnSpPr>
            <a:cxnSpLocks/>
          </p:cNvCxnSpPr>
          <p:nvPr/>
        </p:nvCxnSpPr>
        <p:spPr>
          <a:xfrm>
            <a:off x="1017992" y="1676400"/>
            <a:ext cx="789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Smiling cute little girl in old big tracking shoes shows v-sign isolated on  white. | CanStock">
            <a:extLst>
              <a:ext uri="{FF2B5EF4-FFF2-40B4-BE49-F238E27FC236}">
                <a16:creationId xmlns:a16="http://schemas.microsoft.com/office/drawing/2014/main" id="{62778718-2E5F-567D-671D-1E1C27B9F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258" y="1926291"/>
            <a:ext cx="3114675" cy="458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277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7992" y="742180"/>
            <a:ext cx="6983008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Jim Brunnquell</a:t>
            </a:r>
          </a:p>
        </p:txBody>
      </p:sp>
      <p:pic>
        <p:nvPicPr>
          <p:cNvPr id="1026" name="Picture 2" descr="Grafton Fire Department - Grafton, WI">
            <a:extLst>
              <a:ext uri="{FF2B5EF4-FFF2-40B4-BE49-F238E27FC236}">
                <a16:creationId xmlns:a16="http://schemas.microsoft.com/office/drawing/2014/main" id="{F2F418F9-9145-4BCD-A72B-CEDF13FE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-1594"/>
          <a:stretch/>
        </p:blipFill>
        <p:spPr bwMode="auto">
          <a:xfrm>
            <a:off x="0" y="21571"/>
            <a:ext cx="744646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656F1-4133-4A6F-BF17-0582CFD834DA}"/>
              </a:ext>
            </a:extLst>
          </p:cNvPr>
          <p:cNvCxnSpPr>
            <a:cxnSpLocks/>
          </p:cNvCxnSpPr>
          <p:nvPr/>
        </p:nvCxnSpPr>
        <p:spPr>
          <a:xfrm>
            <a:off x="1017992" y="1676400"/>
            <a:ext cx="789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ree, outdoor, sky, grass&#10;&#10;Description automatically generated">
            <a:extLst>
              <a:ext uri="{FF2B5EF4-FFF2-40B4-BE49-F238E27FC236}">
                <a16:creationId xmlns:a16="http://schemas.microsoft.com/office/drawing/2014/main" id="{46755DFF-02A3-F89A-D891-B06E0A6BC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3846"/>
            <a:ext cx="7970272" cy="2283151"/>
          </a:xfrm>
          <a:prstGeom prst="rect">
            <a:avLst/>
          </a:prstGeom>
        </p:spPr>
      </p:pic>
      <p:pic>
        <p:nvPicPr>
          <p:cNvPr id="5" name="Picture 4" descr="A picture containing text, outdoor, horse, tree&#10;&#10;Description automatically generated">
            <a:extLst>
              <a:ext uri="{FF2B5EF4-FFF2-40B4-BE49-F238E27FC236}">
                <a16:creationId xmlns:a16="http://schemas.microsoft.com/office/drawing/2014/main" id="{B2A4816E-C4E2-D0CE-A0CA-9A654885E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08" y="1066800"/>
            <a:ext cx="5027003" cy="282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7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7992" y="742180"/>
            <a:ext cx="6983008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Jim Brunnquell</a:t>
            </a:r>
          </a:p>
        </p:txBody>
      </p:sp>
      <p:pic>
        <p:nvPicPr>
          <p:cNvPr id="1026" name="Picture 2" descr="Grafton Fire Department - Grafton, WI">
            <a:extLst>
              <a:ext uri="{FF2B5EF4-FFF2-40B4-BE49-F238E27FC236}">
                <a16:creationId xmlns:a16="http://schemas.microsoft.com/office/drawing/2014/main" id="{F2F418F9-9145-4BCD-A72B-CEDF13FE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-1594"/>
          <a:stretch/>
        </p:blipFill>
        <p:spPr bwMode="auto">
          <a:xfrm>
            <a:off x="0" y="21571"/>
            <a:ext cx="744646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656F1-4133-4A6F-BF17-0582CFD834DA}"/>
              </a:ext>
            </a:extLst>
          </p:cNvPr>
          <p:cNvCxnSpPr>
            <a:cxnSpLocks/>
          </p:cNvCxnSpPr>
          <p:nvPr/>
        </p:nvCxnSpPr>
        <p:spPr>
          <a:xfrm>
            <a:off x="1017992" y="1676400"/>
            <a:ext cx="789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6770B7-DA5E-9120-7C45-42BF1901E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" t="29459" r="24049" b="8549"/>
          <a:stretch/>
        </p:blipFill>
        <p:spPr bwMode="auto">
          <a:xfrm>
            <a:off x="4231610" y="292783"/>
            <a:ext cx="4679436" cy="627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768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DB889A-680B-4975-96FD-112AAE8F865D}"/>
              </a:ext>
            </a:extLst>
          </p:cNvPr>
          <p:cNvSpPr/>
          <p:nvPr/>
        </p:nvSpPr>
        <p:spPr>
          <a:xfrm>
            <a:off x="0" y="37011"/>
            <a:ext cx="9144000" cy="6857999"/>
          </a:xfrm>
          <a:prstGeom prst="rect">
            <a:avLst/>
          </a:prstGeom>
          <a:solidFill>
            <a:srgbClr val="146095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FB272-89F5-4081-8AFF-29C67BDDCC4B}"/>
              </a:ext>
            </a:extLst>
          </p:cNvPr>
          <p:cNvSpPr txBox="1"/>
          <p:nvPr/>
        </p:nvSpPr>
        <p:spPr>
          <a:xfrm>
            <a:off x="379856" y="1211520"/>
            <a:ext cx="83820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cap="small" dirty="0">
                <a:latin typeface="Arial" panose="020B0604020202020204" pitchFamily="34" charset="0"/>
                <a:cs typeface="Arial" panose="020B0604020202020204" pitchFamily="34" charset="0"/>
              </a:rPr>
              <a:t>As always, </a:t>
            </a:r>
            <a:r>
              <a:rPr lang="en-US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r>
              <a:rPr lang="en-US" sz="2800" cap="small" dirty="0">
                <a:latin typeface="Arial" panose="020B0604020202020204" pitchFamily="34" charset="0"/>
                <a:cs typeface="Arial" panose="020B0604020202020204" pitchFamily="34" charset="0"/>
              </a:rPr>
              <a:t>to the Grafton Chamber of Commerce [Pam king, Sarah McCraw, Elizabeth Mueller, and Chamber president, Sean  Fahey] for putting this annual event together.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852D96-132E-46CB-AF00-BE4CFB9D9687}"/>
              </a:ext>
            </a:extLst>
          </p:cNvPr>
          <p:cNvCxnSpPr>
            <a:cxnSpLocks/>
          </p:cNvCxnSpPr>
          <p:nvPr/>
        </p:nvCxnSpPr>
        <p:spPr>
          <a:xfrm>
            <a:off x="379856" y="3581400"/>
            <a:ext cx="8382000" cy="0"/>
          </a:xfrm>
          <a:prstGeom prst="line">
            <a:avLst/>
          </a:prstGeom>
          <a:ln w="19050">
            <a:solidFill>
              <a:srgbClr val="FFFFFF">
                <a:alpha val="47843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>
            <a:extLst>
              <a:ext uri="{FF2B5EF4-FFF2-40B4-BE49-F238E27FC236}">
                <a16:creationId xmlns:a16="http://schemas.microsoft.com/office/drawing/2014/main" id="{86374FC8-39A4-473C-8205-DA4013EEC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413" y="3818368"/>
            <a:ext cx="2734886" cy="89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285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742180"/>
            <a:ext cx="8001000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cap="small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Warm Greetings</a:t>
            </a:r>
            <a:endParaRPr lang="en-US" sz="3600" b="1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006E9F-CB93-4D5D-B6D2-81DB0C6F8763}"/>
              </a:ext>
            </a:extLst>
          </p:cNvPr>
          <p:cNvSpPr/>
          <p:nvPr/>
        </p:nvSpPr>
        <p:spPr>
          <a:xfrm>
            <a:off x="1143000" y="1929232"/>
            <a:ext cx="2819400" cy="877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b="1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Chairman: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Lester A. Bartel, Jr.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100" dirty="0">
              <a:solidFill>
                <a:srgbClr val="0E4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5B7C2B9-5E90-47DE-B34E-629A84BA10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1" b="5479"/>
          <a:stretch/>
        </p:blipFill>
        <p:spPr>
          <a:xfrm>
            <a:off x="1630823" y="3269814"/>
            <a:ext cx="5882353" cy="2438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96357FC-2246-4978-A39B-A26F05C3EFC9}"/>
              </a:ext>
            </a:extLst>
          </p:cNvPr>
          <p:cNvSpPr txBox="1"/>
          <p:nvPr/>
        </p:nvSpPr>
        <p:spPr>
          <a:xfrm>
            <a:off x="4751792" y="1929232"/>
            <a:ext cx="4572000" cy="1035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100" b="1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 Supervisors: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Grabow, Paul Melotik,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 Sykora, Karron Stockwell</a:t>
            </a:r>
          </a:p>
        </p:txBody>
      </p:sp>
      <p:pic>
        <p:nvPicPr>
          <p:cNvPr id="1026" name="Picture 2" descr="Grafton Fire Department - Grafton, WI">
            <a:extLst>
              <a:ext uri="{FF2B5EF4-FFF2-40B4-BE49-F238E27FC236}">
                <a16:creationId xmlns:a16="http://schemas.microsoft.com/office/drawing/2014/main" id="{F2F418F9-9145-4BCD-A72B-CEDF13FE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-1594"/>
          <a:stretch/>
        </p:blipFill>
        <p:spPr bwMode="auto">
          <a:xfrm>
            <a:off x="0" y="21571"/>
            <a:ext cx="744646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BFAD20-58A9-4083-9844-FFD53AE7B556}"/>
              </a:ext>
            </a:extLst>
          </p:cNvPr>
          <p:cNvCxnSpPr>
            <a:cxnSpLocks/>
          </p:cNvCxnSpPr>
          <p:nvPr/>
        </p:nvCxnSpPr>
        <p:spPr>
          <a:xfrm>
            <a:off x="1017992" y="1676400"/>
            <a:ext cx="789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61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742180"/>
            <a:ext cx="8001000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2022 Town Highlights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rafton Fire Department - Grafton, WI">
            <a:extLst>
              <a:ext uri="{FF2B5EF4-FFF2-40B4-BE49-F238E27FC236}">
                <a16:creationId xmlns:a16="http://schemas.microsoft.com/office/drawing/2014/main" id="{F2F418F9-9145-4BCD-A72B-CEDF13FE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-1594"/>
          <a:stretch/>
        </p:blipFill>
        <p:spPr bwMode="auto">
          <a:xfrm>
            <a:off x="0" y="21571"/>
            <a:ext cx="744646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FF8748-8715-47A1-992E-B0F23FE7A328}"/>
              </a:ext>
            </a:extLst>
          </p:cNvPr>
          <p:cNvSpPr txBox="1"/>
          <p:nvPr/>
        </p:nvSpPr>
        <p:spPr>
          <a:xfrm>
            <a:off x="1143000" y="1939354"/>
            <a:ext cx="7620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Know? . . . </a:t>
            </a:r>
          </a:p>
          <a:p>
            <a:endParaRPr lang="en-US" sz="2000" cap="small" dirty="0">
              <a:solidFill>
                <a:srgbClr val="115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Town of Grafton, located in the heart of Ozaukee County, consists of approximately </a:t>
            </a:r>
            <a:r>
              <a:rPr lang="en-US" sz="2000" b="1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10,258</a:t>
            </a:r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acres of land with a total 2021 assessed valuation of </a:t>
            </a:r>
            <a:r>
              <a:rPr lang="en-US" sz="2000" b="1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$705,827,630</a:t>
            </a:r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2000" cap="small" dirty="0">
              <a:solidFill>
                <a:srgbClr val="115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approximately </a:t>
            </a:r>
            <a:r>
              <a:rPr lang="en-US" sz="2000" b="1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miles of roads within the Town of Grafton – </a:t>
            </a:r>
            <a:r>
              <a:rPr lang="en-US" sz="2000" b="1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miles being under Federal, State, or County jurisdiction, and </a:t>
            </a:r>
            <a:r>
              <a:rPr lang="en-US" sz="2000" b="1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miles being under Town of Grafton jurisdiction.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656F1-4133-4A6F-BF17-0582CFD834DA}"/>
              </a:ext>
            </a:extLst>
          </p:cNvPr>
          <p:cNvCxnSpPr>
            <a:cxnSpLocks/>
          </p:cNvCxnSpPr>
          <p:nvPr/>
        </p:nvCxnSpPr>
        <p:spPr>
          <a:xfrm>
            <a:off x="1017992" y="1676400"/>
            <a:ext cx="789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4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742180"/>
            <a:ext cx="8001000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2022 Town Highlights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rafton Fire Department - Grafton, WI">
            <a:extLst>
              <a:ext uri="{FF2B5EF4-FFF2-40B4-BE49-F238E27FC236}">
                <a16:creationId xmlns:a16="http://schemas.microsoft.com/office/drawing/2014/main" id="{F2F418F9-9145-4BCD-A72B-CEDF13FE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-1594"/>
          <a:stretch/>
        </p:blipFill>
        <p:spPr bwMode="auto">
          <a:xfrm>
            <a:off x="0" y="21571"/>
            <a:ext cx="744646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FF8748-8715-47A1-992E-B0F23FE7A328}"/>
              </a:ext>
            </a:extLst>
          </p:cNvPr>
          <p:cNvSpPr txBox="1"/>
          <p:nvPr/>
        </p:nvSpPr>
        <p:spPr>
          <a:xfrm>
            <a:off x="1143000" y="1939354"/>
            <a:ext cx="79248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Facts of a Growing Town</a:t>
            </a:r>
          </a:p>
          <a:p>
            <a:endParaRPr lang="en-US" sz="2800" b="1" cap="small" dirty="0">
              <a:solidFill>
                <a:srgbClr val="0E4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Age of a Town Resident – </a:t>
            </a:r>
            <a:r>
              <a:rPr lang="en-US" sz="2000" b="1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Years</a:t>
            </a:r>
          </a:p>
          <a:p>
            <a:pPr algn="ctr"/>
            <a:endParaRPr lang="en-US" sz="2000" cap="small" dirty="0">
              <a:solidFill>
                <a:srgbClr val="115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Income of a Town Household – </a:t>
            </a:r>
            <a:r>
              <a:rPr lang="en-US" sz="2000" b="1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$85,550 </a:t>
            </a:r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(2022)</a:t>
            </a:r>
          </a:p>
          <a:p>
            <a:pPr algn="ctr"/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lang="en-US" sz="2000" b="1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97.5% </a:t>
            </a:r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Town Residents Have a High School Diploma or Higher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656F1-4133-4A6F-BF17-0582CFD834DA}"/>
              </a:ext>
            </a:extLst>
          </p:cNvPr>
          <p:cNvCxnSpPr>
            <a:cxnSpLocks/>
          </p:cNvCxnSpPr>
          <p:nvPr/>
        </p:nvCxnSpPr>
        <p:spPr>
          <a:xfrm>
            <a:off x="1017992" y="1676400"/>
            <a:ext cx="789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6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742180"/>
            <a:ext cx="8001000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2022 Town Highlights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rafton Fire Department - Grafton, WI">
            <a:extLst>
              <a:ext uri="{FF2B5EF4-FFF2-40B4-BE49-F238E27FC236}">
                <a16:creationId xmlns:a16="http://schemas.microsoft.com/office/drawing/2014/main" id="{F2F418F9-9145-4BCD-A72B-CEDF13FE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-1594"/>
          <a:stretch/>
        </p:blipFill>
        <p:spPr bwMode="auto">
          <a:xfrm>
            <a:off x="0" y="21571"/>
            <a:ext cx="744646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FF8748-8715-47A1-992E-B0F23FE7A328}"/>
              </a:ext>
            </a:extLst>
          </p:cNvPr>
          <p:cNvSpPr txBox="1"/>
          <p:nvPr/>
        </p:nvSpPr>
        <p:spPr>
          <a:xfrm>
            <a:off x="1143000" y="1939354"/>
            <a:ext cx="792480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Documented Growth</a:t>
            </a:r>
          </a:p>
          <a:p>
            <a:endParaRPr lang="en-US" sz="2400" b="1" cap="small" dirty="0">
              <a:solidFill>
                <a:srgbClr val="0E4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Town of Grafton has experienced documented, consistent </a:t>
            </a:r>
            <a:r>
              <a:rPr lang="en-US" sz="2000" b="1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both population and home values each year.  </a:t>
            </a:r>
          </a:p>
          <a:p>
            <a:pPr algn="ctr"/>
            <a:endParaRPr lang="en-US" sz="2000" cap="small" dirty="0">
              <a:solidFill>
                <a:srgbClr val="1156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Town has also noted an increase in the number of families with school age children – great for the </a:t>
            </a:r>
            <a:r>
              <a:rPr lang="en-US" sz="2000" b="1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GRAFTON SCHOOL DISTRICT!</a:t>
            </a:r>
          </a:p>
          <a:p>
            <a:pPr algn="ctr"/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assessed valuation of the Town of Grafton has increased </a:t>
            </a:r>
            <a:r>
              <a:rPr lang="en-US" sz="2000" b="1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$196,661,125 </a:t>
            </a:r>
            <a:r>
              <a:rPr lang="en-US" sz="2000" cap="small" dirty="0">
                <a:solidFill>
                  <a:srgbClr val="1156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past 10 years.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656F1-4133-4A6F-BF17-0582CFD834DA}"/>
              </a:ext>
            </a:extLst>
          </p:cNvPr>
          <p:cNvCxnSpPr>
            <a:cxnSpLocks/>
          </p:cNvCxnSpPr>
          <p:nvPr/>
        </p:nvCxnSpPr>
        <p:spPr>
          <a:xfrm>
            <a:off x="1017992" y="1676400"/>
            <a:ext cx="789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4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742180"/>
            <a:ext cx="8001000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cap="small" dirty="0">
                <a:latin typeface="Arial" panose="020B0604020202020204" pitchFamily="34" charset="0"/>
                <a:cs typeface="Arial" panose="020B0604020202020204" pitchFamily="34" charset="0"/>
              </a:rPr>
              <a:t>2022 Town Highlights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rafton Fire Department - Grafton, WI">
            <a:extLst>
              <a:ext uri="{FF2B5EF4-FFF2-40B4-BE49-F238E27FC236}">
                <a16:creationId xmlns:a16="http://schemas.microsoft.com/office/drawing/2014/main" id="{F2F418F9-9145-4BCD-A72B-CEDF13FE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-1594"/>
          <a:stretch/>
        </p:blipFill>
        <p:spPr bwMode="auto">
          <a:xfrm>
            <a:off x="0" y="21571"/>
            <a:ext cx="744646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FF8748-8715-47A1-992E-B0F23FE7A328}"/>
              </a:ext>
            </a:extLst>
          </p:cNvPr>
          <p:cNvSpPr txBox="1"/>
          <p:nvPr/>
        </p:nvSpPr>
        <p:spPr>
          <a:xfrm>
            <a:off x="1143000" y="1939354"/>
            <a:ext cx="792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Documented Growth in </a:t>
            </a:r>
            <a:r>
              <a:rPr lang="en-US" sz="2800" b="1" u="sng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 Valuation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656F1-4133-4A6F-BF17-0582CFD834DA}"/>
              </a:ext>
            </a:extLst>
          </p:cNvPr>
          <p:cNvCxnSpPr>
            <a:cxnSpLocks/>
          </p:cNvCxnSpPr>
          <p:nvPr/>
        </p:nvCxnSpPr>
        <p:spPr>
          <a:xfrm>
            <a:off x="1017992" y="1676400"/>
            <a:ext cx="789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18ECBF28-A23F-4E6C-A4B1-9AB62EE48F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162686"/>
              </p:ext>
            </p:extLst>
          </p:nvPr>
        </p:nvGraphicFramePr>
        <p:xfrm>
          <a:off x="1272777" y="2666997"/>
          <a:ext cx="5334000" cy="3124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A07DCD83-9546-4F78-9AFD-B4CB1D703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935269"/>
              </p:ext>
            </p:extLst>
          </p:nvPr>
        </p:nvGraphicFramePr>
        <p:xfrm>
          <a:off x="6909594" y="2666996"/>
          <a:ext cx="1868440" cy="3099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034">
                  <a:extLst>
                    <a:ext uri="{9D8B030D-6E8A-4147-A177-3AD203B41FA5}">
                      <a16:colId xmlns:a16="http://schemas.microsoft.com/office/drawing/2014/main" val="2594823531"/>
                    </a:ext>
                  </a:extLst>
                </a:gridCol>
                <a:gridCol w="1367406">
                  <a:extLst>
                    <a:ext uri="{9D8B030D-6E8A-4147-A177-3AD203B41FA5}">
                      <a16:colId xmlns:a16="http://schemas.microsoft.com/office/drawing/2014/main" val="4025830037"/>
                    </a:ext>
                  </a:extLst>
                </a:gridCol>
              </a:tblGrid>
              <a:tr h="286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$509,166,505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40534"/>
                  </a:ext>
                </a:extLst>
              </a:tr>
              <a:tr h="286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$515,992,375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797091"/>
                  </a:ext>
                </a:extLst>
              </a:tr>
              <a:tr h="286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$541,329,680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397467"/>
                  </a:ext>
                </a:extLst>
              </a:tr>
              <a:tr h="286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$543,148,036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689095"/>
                  </a:ext>
                </a:extLst>
              </a:tr>
              <a:tr h="286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$548,788,175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885189"/>
                  </a:ext>
                </a:extLst>
              </a:tr>
              <a:tr h="286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$586,247,004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312850"/>
                  </a:ext>
                </a:extLst>
              </a:tr>
              <a:tr h="286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$590,198,500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82003"/>
                  </a:ext>
                </a:extLst>
              </a:tr>
              <a:tr h="2737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601,047,700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759450"/>
                  </a:ext>
                </a:extLst>
              </a:tr>
              <a:tr h="2737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$681,629,500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880835"/>
                  </a:ext>
                </a:extLst>
              </a:tr>
              <a:tr h="2737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$696,406,743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58350"/>
                  </a:ext>
                </a:extLst>
              </a:tr>
              <a:tr h="2737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$705,827,630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781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03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7992" y="742180"/>
            <a:ext cx="8583208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2022 – OLKA Trucking</a:t>
            </a:r>
          </a:p>
        </p:txBody>
      </p:sp>
      <p:pic>
        <p:nvPicPr>
          <p:cNvPr id="1026" name="Picture 2" descr="Grafton Fire Department - Grafton, WI">
            <a:extLst>
              <a:ext uri="{FF2B5EF4-FFF2-40B4-BE49-F238E27FC236}">
                <a16:creationId xmlns:a16="http://schemas.microsoft.com/office/drawing/2014/main" id="{F2F418F9-9145-4BCD-A72B-CEDF13FE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-1594"/>
          <a:stretch/>
        </p:blipFill>
        <p:spPr bwMode="auto">
          <a:xfrm>
            <a:off x="0" y="21571"/>
            <a:ext cx="744646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FF8748-8715-47A1-992E-B0F23FE7A328}"/>
              </a:ext>
            </a:extLst>
          </p:cNvPr>
          <p:cNvSpPr txBox="1"/>
          <p:nvPr/>
        </p:nvSpPr>
        <p:spPr>
          <a:xfrm>
            <a:off x="1017992" y="1676400"/>
            <a:ext cx="3529938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excited to welcome </a:t>
            </a:r>
            <a:r>
              <a:rPr lang="en-US" b="1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OLKA Trucking </a:t>
            </a:r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owner Oleh Zazulyak to the Town of Grafton.  OLKA now occupies the former location of </a:t>
            </a:r>
            <a:r>
              <a:rPr lang="en-US" cap="small" dirty="0" err="1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Calibre</a:t>
            </a:r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Inc.  With the help of Kathleen Schilling and Ozaukee County Economic Development, OLKA is the recent recipient of a Mainstreet Bounce-Back Grant.</a:t>
            </a:r>
          </a:p>
          <a:p>
            <a:pPr algn="ctr"/>
            <a:endParaRPr lang="en-US" sz="1600" cap="small" dirty="0">
              <a:solidFill>
                <a:srgbClr val="0E4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656F1-4133-4A6F-BF17-0582CFD834DA}"/>
              </a:ext>
            </a:extLst>
          </p:cNvPr>
          <p:cNvCxnSpPr>
            <a:cxnSpLocks/>
          </p:cNvCxnSpPr>
          <p:nvPr/>
        </p:nvCxnSpPr>
        <p:spPr>
          <a:xfrm>
            <a:off x="1017992" y="1676400"/>
            <a:ext cx="789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C227E21D-95F3-D3BE-079F-A2DD59F68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3" t="16527" r="51665" b="43749"/>
          <a:stretch/>
        </p:blipFill>
        <p:spPr>
          <a:xfrm>
            <a:off x="4662115" y="1752600"/>
            <a:ext cx="4367470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0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7992" y="533400"/>
            <a:ext cx="8583208" cy="133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2022 Town Highlights – Continued Progress at Anton Vincent Winery</a:t>
            </a:r>
          </a:p>
        </p:txBody>
      </p:sp>
      <p:pic>
        <p:nvPicPr>
          <p:cNvPr id="1026" name="Picture 2" descr="Grafton Fire Department - Grafton, WI">
            <a:extLst>
              <a:ext uri="{FF2B5EF4-FFF2-40B4-BE49-F238E27FC236}">
                <a16:creationId xmlns:a16="http://schemas.microsoft.com/office/drawing/2014/main" id="{F2F418F9-9145-4BCD-A72B-CEDF13FE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-1594"/>
          <a:stretch/>
        </p:blipFill>
        <p:spPr bwMode="auto">
          <a:xfrm>
            <a:off x="0" y="21571"/>
            <a:ext cx="744646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FF8748-8715-47A1-992E-B0F23FE7A328}"/>
              </a:ext>
            </a:extLst>
          </p:cNvPr>
          <p:cNvSpPr txBox="1"/>
          <p:nvPr/>
        </p:nvSpPr>
        <p:spPr>
          <a:xfrm>
            <a:off x="1017992" y="1600200"/>
            <a:ext cx="78974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Ozaukee County’s first full scale grape-to-glass winery and elevating Wisconsin winemaking by producing world class wines from local grapes. </a:t>
            </a:r>
            <a:r>
              <a:rPr lang="en-US" b="1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 Vincent Winery </a:t>
            </a:r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has another successful season under its belt with an eye on construction.</a:t>
            </a:r>
          </a:p>
          <a:p>
            <a:pPr algn="l"/>
            <a:endParaRPr lang="en-US" cap="small" dirty="0">
              <a:solidFill>
                <a:srgbClr val="0E48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656F1-4133-4A6F-BF17-0582CFD834DA}"/>
              </a:ext>
            </a:extLst>
          </p:cNvPr>
          <p:cNvCxnSpPr>
            <a:cxnSpLocks/>
          </p:cNvCxnSpPr>
          <p:nvPr/>
        </p:nvCxnSpPr>
        <p:spPr>
          <a:xfrm>
            <a:off x="1017992" y="1600200"/>
            <a:ext cx="789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Anton Vincent Winery">
            <a:extLst>
              <a:ext uri="{FF2B5EF4-FFF2-40B4-BE49-F238E27FC236}">
                <a16:creationId xmlns:a16="http://schemas.microsoft.com/office/drawing/2014/main" id="{EFD16B82-AE0E-4BF1-8EB4-59107E3FD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" y="3022160"/>
            <a:ext cx="4680858" cy="350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photo description available.">
            <a:extLst>
              <a:ext uri="{FF2B5EF4-FFF2-40B4-BE49-F238E27FC236}">
                <a16:creationId xmlns:a16="http://schemas.microsoft.com/office/drawing/2014/main" id="{11C554BE-2658-4553-B345-3C513DB9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229" y="3361069"/>
            <a:ext cx="2738619" cy="27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203E07F-A5EB-46B6-A68A-773BADB9F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6259" b="-2365"/>
          <a:stretch/>
        </p:blipFill>
        <p:spPr bwMode="auto">
          <a:xfrm>
            <a:off x="7086600" y="2884928"/>
            <a:ext cx="1828800" cy="29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8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1826" y="644689"/>
            <a:ext cx="8699374" cy="1184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2023 and Beyond – </a:t>
            </a:r>
          </a:p>
          <a:p>
            <a:r>
              <a:rPr lang="en-US" sz="2400" b="1" cap="small" dirty="0">
                <a:latin typeface="Arial" panose="020B0604020202020204" pitchFamily="34" charset="0"/>
                <a:cs typeface="Arial" panose="020B0604020202020204" pitchFamily="34" charset="0"/>
              </a:rPr>
              <a:t>Country View Subdivision</a:t>
            </a:r>
            <a:endParaRPr lang="en-US" sz="28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rafton Fire Department - Grafton, WI">
            <a:extLst>
              <a:ext uri="{FF2B5EF4-FFF2-40B4-BE49-F238E27FC236}">
                <a16:creationId xmlns:a16="http://schemas.microsoft.com/office/drawing/2014/main" id="{F2F418F9-9145-4BCD-A72B-CEDF13FE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-1594"/>
          <a:stretch/>
        </p:blipFill>
        <p:spPr bwMode="auto">
          <a:xfrm>
            <a:off x="0" y="21571"/>
            <a:ext cx="744646" cy="8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FF8748-8715-47A1-992E-B0F23FE7A328}"/>
              </a:ext>
            </a:extLst>
          </p:cNvPr>
          <p:cNvSpPr txBox="1"/>
          <p:nvPr/>
        </p:nvSpPr>
        <p:spPr>
          <a:xfrm>
            <a:off x="877877" y="1679732"/>
            <a:ext cx="8093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cap="small" dirty="0">
                <a:solidFill>
                  <a:srgbClr val="0E48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View Development, LLC, and President Matt Clapper have only two lots left in Phase Two.  Keep your eyes open for Phase Three.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1656F1-4133-4A6F-BF17-0582CFD834DA}"/>
              </a:ext>
            </a:extLst>
          </p:cNvPr>
          <p:cNvCxnSpPr>
            <a:cxnSpLocks/>
          </p:cNvCxnSpPr>
          <p:nvPr/>
        </p:nvCxnSpPr>
        <p:spPr>
          <a:xfrm>
            <a:off x="1074094" y="1676400"/>
            <a:ext cx="78974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63036A5-CCEA-4700-727F-E0C1A85F5F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66" t="14548" r="30000" b="59152"/>
          <a:stretch/>
        </p:blipFill>
        <p:spPr>
          <a:xfrm>
            <a:off x="993258" y="2546821"/>
            <a:ext cx="7862861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7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F497D"/>
      </a:accent2>
      <a:accent3>
        <a:srgbClr val="9BBB59"/>
      </a:accent3>
      <a:accent4>
        <a:srgbClr val="8064A2"/>
      </a:accent4>
      <a:accent5>
        <a:srgbClr val="4BACC6"/>
      </a:accent5>
      <a:accent6>
        <a:srgbClr val="1F497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709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CIDFont+F2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Jasinski</dc:creator>
  <cp:lastModifiedBy>Pam</cp:lastModifiedBy>
  <cp:revision>107</cp:revision>
  <cp:lastPrinted>2022-01-13T19:43:28Z</cp:lastPrinted>
  <dcterms:created xsi:type="dcterms:W3CDTF">2021-01-11T19:35:43Z</dcterms:created>
  <dcterms:modified xsi:type="dcterms:W3CDTF">2023-01-25T15:08:44Z</dcterms:modified>
</cp:coreProperties>
</file>